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8229600" cx="14630400"/>
  <p:notesSz cx="8229600" cy="14630400"/>
  <p:embeddedFontLs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slide" Target="slides/slide1.xml"/><Relationship Id="rId19" Type="http://schemas.openxmlformats.org/officeDocument/2006/relationships/font" Target="fonts/Lato-boldItalic.fntdata"/><Relationship Id="rId6" Type="http://schemas.openxmlformats.org/officeDocument/2006/relationships/slide" Target="slides/slide2.xml"/><Relationship Id="rId18" Type="http://schemas.openxmlformats.org/officeDocument/2006/relationships/font" Target="fonts/La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 master">
  <p:cSld name="Slide 11 mast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3" name="Google Shape;5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Relationship Id="rId5" Type="http://schemas.openxmlformats.org/officeDocument/2006/relationships/image" Target="../media/image16.png"/><Relationship Id="rId6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15.png"/><Relationship Id="rId5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/>
          <p:nvPr/>
        </p:nvSpPr>
        <p:spPr>
          <a:xfrm>
            <a:off x="793790" y="2427327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Automated Skin Lesion Segmentation for Melanoma Detection</a:t>
            </a:r>
            <a:endParaRPr b="0" i="0" sz="4450" u="none" cap="none" strike="noStrike"/>
          </a:p>
        </p:txBody>
      </p:sp>
      <p:sp>
        <p:nvSpPr>
          <p:cNvPr id="62" name="Google Shape;62;p14"/>
          <p:cNvSpPr/>
          <p:nvPr/>
        </p:nvSpPr>
        <p:spPr>
          <a:xfrm>
            <a:off x="793790" y="4893826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Using DeepLabV3+ and CRISP-DM Methodology</a:t>
            </a:r>
            <a:endParaRPr b="0" i="0" sz="1750" u="none" cap="none" strike="noStrike"/>
          </a:p>
        </p:txBody>
      </p:sp>
      <p:sp>
        <p:nvSpPr>
          <p:cNvPr id="63" name="Google Shape;63;p14"/>
          <p:cNvSpPr/>
          <p:nvPr/>
        </p:nvSpPr>
        <p:spPr>
          <a:xfrm>
            <a:off x="793790" y="5511879"/>
            <a:ext cx="7556421" cy="29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00"/>
              <a:buFont typeface="Lato"/>
              <a:buNone/>
            </a:pPr>
            <a:r>
              <a:rPr b="0" i="0" lang="en-US" sz="14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Authors: Soham Raj Jain, Prachi Gupta, Shilpa Yelkur Ramakrishnaiah and Abhishek Darji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"/>
          <p:cNvSpPr/>
          <p:nvPr/>
        </p:nvSpPr>
        <p:spPr>
          <a:xfrm>
            <a:off x="572333" y="450413"/>
            <a:ext cx="11097816" cy="5110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200"/>
              <a:buFont typeface="Lato"/>
              <a:buNone/>
            </a:pPr>
            <a:r>
              <a:rPr b="1" i="0" lang="en-US" sz="3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Clinical-Grade Performance Achieved: Final Results &amp; Impact</a:t>
            </a:r>
            <a:endParaRPr b="0" i="0" sz="3200" u="none" cap="none" strike="noStrike"/>
          </a:p>
        </p:txBody>
      </p:sp>
      <p:sp>
        <p:nvSpPr>
          <p:cNvPr id="238" name="Google Shape;238;p23"/>
          <p:cNvSpPr/>
          <p:nvPr/>
        </p:nvSpPr>
        <p:spPr>
          <a:xfrm>
            <a:off x="572333" y="1288494"/>
            <a:ext cx="13485733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None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Our DeepLabV3+ model exhibits strong performance on the test set, indicating its readiness for clinical assistance in melanoma detection.</a:t>
            </a:r>
            <a:endParaRPr b="0" i="0" sz="1250" u="none" cap="none" strike="noStrike"/>
          </a:p>
        </p:txBody>
      </p:sp>
      <p:sp>
        <p:nvSpPr>
          <p:cNvPr id="239" name="Google Shape;239;p23"/>
          <p:cNvSpPr/>
          <p:nvPr/>
        </p:nvSpPr>
        <p:spPr>
          <a:xfrm>
            <a:off x="572333" y="1815822"/>
            <a:ext cx="3218140" cy="539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4200"/>
              <a:buFont typeface="Lato"/>
              <a:buNone/>
            </a:pPr>
            <a:r>
              <a:rPr b="1" i="0" lang="en-US" sz="4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0.8907</a:t>
            </a:r>
            <a:endParaRPr b="0" i="0" sz="4200" u="none" cap="none" strike="noStrike"/>
          </a:p>
        </p:txBody>
      </p:sp>
      <p:sp>
        <p:nvSpPr>
          <p:cNvPr id="240" name="Google Shape;240;p23"/>
          <p:cNvSpPr/>
          <p:nvPr/>
        </p:nvSpPr>
        <p:spPr>
          <a:xfrm>
            <a:off x="1159312" y="2559725"/>
            <a:ext cx="2044184" cy="2555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1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Dice Coefficient</a:t>
            </a:r>
            <a:endParaRPr b="0" i="0" sz="1600" u="none" cap="none" strike="noStrike"/>
          </a:p>
        </p:txBody>
      </p:sp>
      <p:sp>
        <p:nvSpPr>
          <p:cNvPr id="241" name="Google Shape;241;p23"/>
          <p:cNvSpPr/>
          <p:nvPr/>
        </p:nvSpPr>
        <p:spPr>
          <a:xfrm>
            <a:off x="572333" y="2913340"/>
            <a:ext cx="3218140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None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Target met: &gt;0.89</a:t>
            </a:r>
            <a:endParaRPr b="0" i="0" sz="1250" u="none" cap="none" strike="noStrike"/>
          </a:p>
        </p:txBody>
      </p:sp>
      <p:sp>
        <p:nvSpPr>
          <p:cNvPr id="242" name="Google Shape;242;p23"/>
          <p:cNvSpPr/>
          <p:nvPr/>
        </p:nvSpPr>
        <p:spPr>
          <a:xfrm>
            <a:off x="3994785" y="1815822"/>
            <a:ext cx="3218259" cy="539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4200"/>
              <a:buFont typeface="Lato"/>
              <a:buNone/>
            </a:pPr>
            <a:r>
              <a:rPr b="1" i="0" lang="en-US" sz="4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0.8206</a:t>
            </a:r>
            <a:endParaRPr b="0" i="0" sz="4200" u="none" cap="none" strike="noStrike"/>
          </a:p>
        </p:txBody>
      </p:sp>
      <p:sp>
        <p:nvSpPr>
          <p:cNvPr id="243" name="Google Shape;243;p23"/>
          <p:cNvSpPr/>
          <p:nvPr/>
        </p:nvSpPr>
        <p:spPr>
          <a:xfrm>
            <a:off x="4581763" y="2559725"/>
            <a:ext cx="2044184" cy="2555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1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IoU</a:t>
            </a:r>
            <a:endParaRPr b="0" i="0" sz="1600" u="none" cap="none" strike="noStrike"/>
          </a:p>
        </p:txBody>
      </p:sp>
      <p:sp>
        <p:nvSpPr>
          <p:cNvPr id="244" name="Google Shape;244;p23"/>
          <p:cNvSpPr/>
          <p:nvPr/>
        </p:nvSpPr>
        <p:spPr>
          <a:xfrm>
            <a:off x="3994785" y="2913340"/>
            <a:ext cx="3218259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None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98.8% of target: &gt;0.83</a:t>
            </a:r>
            <a:endParaRPr b="0" i="0" sz="1250" u="none" cap="none" strike="noStrike"/>
          </a:p>
        </p:txBody>
      </p:sp>
      <p:sp>
        <p:nvSpPr>
          <p:cNvPr id="245" name="Google Shape;245;p23"/>
          <p:cNvSpPr/>
          <p:nvPr/>
        </p:nvSpPr>
        <p:spPr>
          <a:xfrm>
            <a:off x="7417356" y="1815822"/>
            <a:ext cx="3218140" cy="539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4200"/>
              <a:buFont typeface="Lato"/>
              <a:buNone/>
            </a:pPr>
            <a:r>
              <a:rPr b="1" i="0" lang="en-US" sz="4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88.84%</a:t>
            </a:r>
            <a:endParaRPr b="0" i="0" sz="4200" u="none" cap="none" strike="noStrike"/>
          </a:p>
        </p:txBody>
      </p:sp>
      <p:sp>
        <p:nvSpPr>
          <p:cNvPr id="246" name="Google Shape;246;p23"/>
          <p:cNvSpPr/>
          <p:nvPr/>
        </p:nvSpPr>
        <p:spPr>
          <a:xfrm>
            <a:off x="8004334" y="2559725"/>
            <a:ext cx="2044184" cy="2555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1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Sensitivity</a:t>
            </a:r>
            <a:endParaRPr b="0" i="0" sz="1600" u="none" cap="none" strike="noStrike"/>
          </a:p>
        </p:txBody>
      </p:sp>
      <p:sp>
        <p:nvSpPr>
          <p:cNvPr id="247" name="Google Shape;247;p23"/>
          <p:cNvSpPr/>
          <p:nvPr/>
        </p:nvSpPr>
        <p:spPr>
          <a:xfrm>
            <a:off x="7417356" y="2913340"/>
            <a:ext cx="3218140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None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Ability to correctly identify positive cases.</a:t>
            </a:r>
            <a:endParaRPr b="0" i="0" sz="1250" u="none" cap="none" strike="noStrike"/>
          </a:p>
        </p:txBody>
      </p:sp>
      <p:sp>
        <p:nvSpPr>
          <p:cNvPr id="248" name="Google Shape;248;p23"/>
          <p:cNvSpPr/>
          <p:nvPr/>
        </p:nvSpPr>
        <p:spPr>
          <a:xfrm>
            <a:off x="10839807" y="1815822"/>
            <a:ext cx="3218259" cy="539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4200"/>
              <a:buFont typeface="Lato"/>
              <a:buNone/>
            </a:pPr>
            <a:r>
              <a:rPr b="1" i="0" lang="en-US" sz="4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97.36%</a:t>
            </a:r>
            <a:endParaRPr b="0" i="0" sz="4200" u="none" cap="none" strike="noStrike"/>
          </a:p>
        </p:txBody>
      </p:sp>
      <p:sp>
        <p:nvSpPr>
          <p:cNvPr id="249" name="Google Shape;249;p23"/>
          <p:cNvSpPr/>
          <p:nvPr/>
        </p:nvSpPr>
        <p:spPr>
          <a:xfrm>
            <a:off x="11426785" y="2559725"/>
            <a:ext cx="2044184" cy="2555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1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Specificity</a:t>
            </a:r>
            <a:endParaRPr b="0" i="0" sz="1600" u="none" cap="none" strike="noStrike"/>
          </a:p>
        </p:txBody>
      </p:sp>
      <p:sp>
        <p:nvSpPr>
          <p:cNvPr id="250" name="Google Shape;250;p23"/>
          <p:cNvSpPr/>
          <p:nvPr/>
        </p:nvSpPr>
        <p:spPr>
          <a:xfrm>
            <a:off x="10839807" y="2913340"/>
            <a:ext cx="3218259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None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Ability to correctly identify negative cases.</a:t>
            </a:r>
            <a:endParaRPr b="0" i="0" sz="1250" u="none" cap="none" strike="noStrike"/>
          </a:p>
        </p:txBody>
      </p:sp>
      <p:sp>
        <p:nvSpPr>
          <p:cNvPr id="251" name="Google Shape;251;p23"/>
          <p:cNvSpPr/>
          <p:nvPr/>
        </p:nvSpPr>
        <p:spPr>
          <a:xfrm>
            <a:off x="572333" y="3522464"/>
            <a:ext cx="2453045" cy="3065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Key Achievements</a:t>
            </a:r>
            <a:endParaRPr b="0" i="0" sz="1900" u="none" cap="none" strike="noStrike"/>
          </a:p>
        </p:txBody>
      </p:sp>
      <p:sp>
        <p:nvSpPr>
          <p:cNvPr id="252" name="Google Shape;252;p23"/>
          <p:cNvSpPr/>
          <p:nvPr/>
        </p:nvSpPr>
        <p:spPr>
          <a:xfrm>
            <a:off x="572333" y="3992523"/>
            <a:ext cx="6543437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Char char="•"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Excellent lesion boundary delineation.</a:t>
            </a:r>
            <a:endParaRPr b="0" i="0" sz="1250" u="none" cap="none" strike="noStrike"/>
          </a:p>
        </p:txBody>
      </p:sp>
      <p:sp>
        <p:nvSpPr>
          <p:cNvPr id="253" name="Google Shape;253;p23"/>
          <p:cNvSpPr/>
          <p:nvPr/>
        </p:nvSpPr>
        <p:spPr>
          <a:xfrm>
            <a:off x="572333" y="4311372"/>
            <a:ext cx="6543437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Char char="•"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High specificity, minimising false positives.</a:t>
            </a:r>
            <a:endParaRPr b="0" i="0" sz="1250" u="none" cap="none" strike="noStrike"/>
          </a:p>
        </p:txBody>
      </p:sp>
      <p:sp>
        <p:nvSpPr>
          <p:cNvPr id="254" name="Google Shape;254;p23"/>
          <p:cNvSpPr/>
          <p:nvPr/>
        </p:nvSpPr>
        <p:spPr>
          <a:xfrm>
            <a:off x="572333" y="4630222"/>
            <a:ext cx="6543437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Char char="•"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Robust across diverse lesion sizes (0.3% - 98% of image) and skin conditions.</a:t>
            </a:r>
            <a:endParaRPr b="0" i="0" sz="1250" u="none" cap="none" strike="noStrike"/>
          </a:p>
        </p:txBody>
      </p:sp>
      <p:sp>
        <p:nvSpPr>
          <p:cNvPr id="255" name="Google Shape;255;p23"/>
          <p:cNvSpPr/>
          <p:nvPr/>
        </p:nvSpPr>
        <p:spPr>
          <a:xfrm>
            <a:off x="572333" y="5039082"/>
            <a:ext cx="6543437" cy="5233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None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This model can significantly assist dermatologists in achieving faster, more accurate diagnoses, potentially saving lives through early melanoma detection.</a:t>
            </a:r>
            <a:endParaRPr b="0" i="0" sz="1250" u="none" cap="none" strike="noStrike"/>
          </a:p>
        </p:txBody>
      </p:sp>
      <p:sp>
        <p:nvSpPr>
          <p:cNvPr id="256" name="Google Shape;256;p23"/>
          <p:cNvSpPr/>
          <p:nvPr/>
        </p:nvSpPr>
        <p:spPr>
          <a:xfrm>
            <a:off x="572333" y="5725954"/>
            <a:ext cx="2453045" cy="3065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900"/>
              <a:buFont typeface="Lato"/>
              <a:buNone/>
            </a:pPr>
            <a:r>
              <a:rPr b="1" i="0" lang="en-US" sz="19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Future Work</a:t>
            </a:r>
            <a:endParaRPr b="0" i="0" sz="1900" u="none" cap="none" strike="noStrike"/>
          </a:p>
        </p:txBody>
      </p:sp>
      <p:sp>
        <p:nvSpPr>
          <p:cNvPr id="257" name="Google Shape;257;p23"/>
          <p:cNvSpPr/>
          <p:nvPr/>
        </p:nvSpPr>
        <p:spPr>
          <a:xfrm>
            <a:off x="572333" y="6196013"/>
            <a:ext cx="6543437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Char char="•"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Explore ensemble methods to further enhance accuracy.</a:t>
            </a:r>
            <a:endParaRPr b="0" i="0" sz="1250" u="none" cap="none" strike="noStrike"/>
          </a:p>
        </p:txBody>
      </p:sp>
      <p:sp>
        <p:nvSpPr>
          <p:cNvPr id="258" name="Google Shape;258;p23"/>
          <p:cNvSpPr/>
          <p:nvPr/>
        </p:nvSpPr>
        <p:spPr>
          <a:xfrm>
            <a:off x="572333" y="6514862"/>
            <a:ext cx="6543437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Char char="•"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Extended training to push IoU target.</a:t>
            </a:r>
            <a:endParaRPr b="0" i="0" sz="1250" u="none" cap="none" strike="noStrike"/>
          </a:p>
        </p:txBody>
      </p:sp>
      <p:sp>
        <p:nvSpPr>
          <p:cNvPr id="259" name="Google Shape;259;p23"/>
          <p:cNvSpPr/>
          <p:nvPr/>
        </p:nvSpPr>
        <p:spPr>
          <a:xfrm>
            <a:off x="572333" y="6833711"/>
            <a:ext cx="6543437" cy="261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Char char="•"/>
            </a:pPr>
            <a:r>
              <a:rPr b="0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Develop advanced artifact removal techniques.</a:t>
            </a:r>
            <a:endParaRPr b="0" i="0" sz="1250" u="none" cap="none" strike="noStrike"/>
          </a:p>
        </p:txBody>
      </p:sp>
      <p:pic>
        <p:nvPicPr>
          <p:cNvPr descr="preencoded.png" id="260" name="Google Shape;26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67882" y="3542943"/>
            <a:ext cx="4052173" cy="405217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3"/>
          <p:cNvSpPr/>
          <p:nvPr/>
        </p:nvSpPr>
        <p:spPr>
          <a:xfrm>
            <a:off x="12302700" y="7665275"/>
            <a:ext cx="2327700" cy="448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"/>
          <p:cNvSpPr/>
          <p:nvPr/>
        </p:nvSpPr>
        <p:spPr>
          <a:xfrm>
            <a:off x="1644491" y="2362676"/>
            <a:ext cx="11341298" cy="1417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8900"/>
              <a:buFont typeface="Lato"/>
              <a:buNone/>
            </a:pPr>
            <a:r>
              <a:rPr b="1" i="0" lang="en-US" sz="89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Thank You</a:t>
            </a:r>
            <a:endParaRPr b="0" i="0" sz="8900" u="none" cap="none" strike="noStrike"/>
          </a:p>
        </p:txBody>
      </p:sp>
      <p:sp>
        <p:nvSpPr>
          <p:cNvPr id="268" name="Google Shape;268;p24"/>
          <p:cNvSpPr/>
          <p:nvPr/>
        </p:nvSpPr>
        <p:spPr>
          <a:xfrm>
            <a:off x="4197310" y="4120515"/>
            <a:ext cx="623566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Advancing Skin Cancer Detection with AI</a:t>
            </a:r>
            <a:endParaRPr b="0" i="0" sz="2650" u="none" cap="none" strike="noStrike"/>
          </a:p>
        </p:txBody>
      </p:sp>
      <p:sp>
        <p:nvSpPr>
          <p:cNvPr id="269" name="Google Shape;269;p24"/>
          <p:cNvSpPr/>
          <p:nvPr/>
        </p:nvSpPr>
        <p:spPr>
          <a:xfrm>
            <a:off x="793790" y="4885968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We appreciate your time and attention to our presentation on the DeepLabV3+ model for melanoma detection.</a:t>
            </a:r>
            <a:endParaRPr b="0" i="0" sz="1750" u="none" cap="none" strike="noStrike"/>
          </a:p>
        </p:txBody>
      </p:sp>
      <p:sp>
        <p:nvSpPr>
          <p:cNvPr id="270" name="Google Shape;270;p24"/>
          <p:cNvSpPr/>
          <p:nvPr/>
        </p:nvSpPr>
        <p:spPr>
          <a:xfrm>
            <a:off x="793790" y="5504021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Font typeface="Arial"/>
              <a:buNone/>
            </a:pPr>
            <a:r>
              <a:t/>
            </a:r>
            <a:endParaRPr b="0" i="0" sz="1750" u="none" cap="none" strike="noStrike"/>
          </a:p>
        </p:txBody>
      </p:sp>
      <p:sp>
        <p:nvSpPr>
          <p:cNvPr id="271" name="Google Shape;271;p24"/>
          <p:cNvSpPr/>
          <p:nvPr/>
        </p:nvSpPr>
        <p:spPr>
          <a:xfrm>
            <a:off x="12302700" y="7665275"/>
            <a:ext cx="2327700" cy="448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793790" y="648772"/>
            <a:ext cx="1181469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Why Automated Melanoma Detection Matters</a:t>
            </a:r>
            <a:endParaRPr b="0" i="0" sz="4450" u="none" cap="none" strike="noStrike"/>
          </a:p>
        </p:txBody>
      </p:sp>
      <p:sp>
        <p:nvSpPr>
          <p:cNvPr id="70" name="Google Shape;70;p15"/>
          <p:cNvSpPr/>
          <p:nvPr/>
        </p:nvSpPr>
        <p:spPr>
          <a:xfrm>
            <a:off x="793790" y="1811179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Melanoma, the most dangerous form of skin cancer, necessitates early detection for life-saving interventions. Manual analysis of dermoscopic images is time-consuming, subjective, and demands specialised expertise, which is often scarce in underserved areas.</a:t>
            </a:r>
            <a:endParaRPr b="0" i="0" sz="1750" u="none" cap="none" strike="noStrike"/>
          </a:p>
        </p:txBody>
      </p:sp>
      <p:sp>
        <p:nvSpPr>
          <p:cNvPr id="71" name="Google Shape;71;p15"/>
          <p:cNvSpPr/>
          <p:nvPr/>
        </p:nvSpPr>
        <p:spPr>
          <a:xfrm>
            <a:off x="793790" y="2792135"/>
            <a:ext cx="6407944" cy="3807738"/>
          </a:xfrm>
          <a:prstGeom prst="roundRect">
            <a:avLst>
              <a:gd fmla="val 894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1020604" y="3018949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2828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3" name="Google Shape;7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" y="3205996"/>
            <a:ext cx="306110" cy="30611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1020604" y="392620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Early Detection</a:t>
            </a:r>
            <a:endParaRPr b="0" i="0" sz="2200" u="none" cap="none" strike="noStrike"/>
          </a:p>
        </p:txBody>
      </p:sp>
      <p:sp>
        <p:nvSpPr>
          <p:cNvPr id="75" name="Google Shape;75;p15"/>
          <p:cNvSpPr/>
          <p:nvPr/>
        </p:nvSpPr>
        <p:spPr>
          <a:xfrm>
            <a:off x="1020604" y="4416623"/>
            <a:ext cx="5954316" cy="1956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6150"/>
              <a:buFont typeface="Lato"/>
              <a:buNone/>
            </a:pPr>
            <a:r>
              <a:rPr b="1" i="0" lang="en-US" sz="6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99% Survival Rate</a:t>
            </a:r>
            <a:endParaRPr b="0" i="0" sz="6150" u="none" cap="none" strike="noStrike"/>
          </a:p>
        </p:txBody>
      </p:sp>
      <p:sp>
        <p:nvSpPr>
          <p:cNvPr id="76" name="Google Shape;76;p15"/>
          <p:cNvSpPr/>
          <p:nvPr/>
        </p:nvSpPr>
        <p:spPr>
          <a:xfrm>
            <a:off x="7428548" y="2792135"/>
            <a:ext cx="6408063" cy="3807738"/>
          </a:xfrm>
          <a:prstGeom prst="roundRect">
            <a:avLst>
              <a:gd fmla="val 894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7655362" y="3018949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2828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8" name="Google Shape;7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42528" y="3205996"/>
            <a:ext cx="306110" cy="30611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/>
          <p:nvPr/>
        </p:nvSpPr>
        <p:spPr>
          <a:xfrm>
            <a:off x="7655362" y="392620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Late Detection</a:t>
            </a:r>
            <a:endParaRPr b="0" i="0" sz="2200" u="none" cap="none" strike="noStrike"/>
          </a:p>
        </p:txBody>
      </p:sp>
      <p:sp>
        <p:nvSpPr>
          <p:cNvPr id="80" name="Google Shape;80;p15"/>
          <p:cNvSpPr/>
          <p:nvPr/>
        </p:nvSpPr>
        <p:spPr>
          <a:xfrm>
            <a:off x="7655362" y="4416623"/>
            <a:ext cx="5954435" cy="1956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6150"/>
              <a:buFont typeface="Lato"/>
              <a:buNone/>
            </a:pPr>
            <a:r>
              <a:rPr b="1" i="0" lang="en-US" sz="6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27% Survival Rate</a:t>
            </a:r>
            <a:endParaRPr b="0" i="0" sz="6150" u="none" cap="none" strike="noStrike"/>
          </a:p>
        </p:txBody>
      </p:sp>
      <p:sp>
        <p:nvSpPr>
          <p:cNvPr id="81" name="Google Shape;81;p15"/>
          <p:cNvSpPr/>
          <p:nvPr/>
        </p:nvSpPr>
        <p:spPr>
          <a:xfrm>
            <a:off x="793790" y="6855023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Our AI-powered system aims to accurately segment skin lesions, thereby assisting doctors in faster and more accurate diagnoses, bridging the healthcare accessibility gap.</a:t>
            </a:r>
            <a:endParaRPr b="0" i="0" sz="1750" u="none" cap="none" strike="noStrike"/>
          </a:p>
        </p:txBody>
      </p:sp>
      <p:sp>
        <p:nvSpPr>
          <p:cNvPr id="82" name="Google Shape;82;p15"/>
          <p:cNvSpPr/>
          <p:nvPr/>
        </p:nvSpPr>
        <p:spPr>
          <a:xfrm>
            <a:off x="12302700" y="7453500"/>
            <a:ext cx="2327700" cy="7761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793790" y="1048703"/>
            <a:ext cx="636805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Objectives and Approach</a:t>
            </a:r>
            <a:endParaRPr b="0" i="0" sz="4450" u="none" cap="none" strike="noStrike"/>
          </a:p>
        </p:txBody>
      </p:sp>
      <p:sp>
        <p:nvSpPr>
          <p:cNvPr id="89" name="Google Shape;89;p16"/>
          <p:cNvSpPr/>
          <p:nvPr/>
        </p:nvSpPr>
        <p:spPr>
          <a:xfrm>
            <a:off x="793790" y="2211110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Our primary goals for this project are to achieve clinically relevant segmentation accuracy, ensuring reliability for lesion analysis.</a:t>
            </a:r>
            <a:endParaRPr b="0" i="0" sz="1750" u="none" cap="none" strike="noStrike"/>
          </a:p>
        </p:txBody>
      </p:sp>
      <p:sp>
        <p:nvSpPr>
          <p:cNvPr id="90" name="Google Shape;90;p16"/>
          <p:cNvSpPr/>
          <p:nvPr/>
        </p:nvSpPr>
        <p:spPr>
          <a:xfrm>
            <a:off x="793790" y="308431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878860" y="3126819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0" i="0" sz="2650" u="none" cap="none" strike="noStrike"/>
          </a:p>
        </p:txBody>
      </p:sp>
      <p:sp>
        <p:nvSpPr>
          <p:cNvPr id="92" name="Google Shape;92;p16"/>
          <p:cNvSpPr/>
          <p:nvPr/>
        </p:nvSpPr>
        <p:spPr>
          <a:xfrm>
            <a:off x="1530906" y="3162181"/>
            <a:ext cx="394644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Achieve Dice Coefficient &gt; 0.89</a:t>
            </a:r>
            <a:endParaRPr b="0" i="0" sz="2200" u="none" cap="none" strike="noStrike"/>
          </a:p>
        </p:txBody>
      </p:sp>
      <p:sp>
        <p:nvSpPr>
          <p:cNvPr id="93" name="Google Shape;93;p16"/>
          <p:cNvSpPr/>
          <p:nvPr/>
        </p:nvSpPr>
        <p:spPr>
          <a:xfrm>
            <a:off x="1530906" y="3743325"/>
            <a:ext cx="6867168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 measure of spatial overlap between the predicted and ground truth segmentation.</a:t>
            </a:r>
            <a:endParaRPr b="0" i="0" sz="1750" u="none" cap="none" strike="noStrike"/>
          </a:p>
        </p:txBody>
      </p:sp>
      <p:sp>
        <p:nvSpPr>
          <p:cNvPr id="94" name="Google Shape;94;p16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878860" y="4965263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0" i="0" sz="2650" u="none" cap="none" strike="noStrike"/>
          </a:p>
        </p:txBody>
      </p:sp>
      <p:sp>
        <p:nvSpPr>
          <p:cNvPr id="96" name="Google Shape;96;p16"/>
          <p:cNvSpPr/>
          <p:nvPr/>
        </p:nvSpPr>
        <p:spPr>
          <a:xfrm>
            <a:off x="1530906" y="5000625"/>
            <a:ext cx="557736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Achieve Intersection over Union (IoU) &gt; 0.83</a:t>
            </a:r>
            <a:endParaRPr b="0" i="0" sz="2200" u="none" cap="none" strike="noStrike"/>
          </a:p>
        </p:txBody>
      </p:sp>
      <p:sp>
        <p:nvSpPr>
          <p:cNvPr id="97" name="Google Shape;97;p16"/>
          <p:cNvSpPr/>
          <p:nvPr/>
        </p:nvSpPr>
        <p:spPr>
          <a:xfrm>
            <a:off x="1530906" y="5581769"/>
            <a:ext cx="686716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Quantifies the overlap between detected and actual lesion areas.</a:t>
            </a:r>
            <a:endParaRPr b="0" i="0" sz="1750" u="none" cap="none" strike="noStrike"/>
          </a:p>
        </p:txBody>
      </p:sp>
      <p:pic>
        <p:nvPicPr>
          <p:cNvPr descr="preencoded.png" id="98" name="Google Shape;9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9096" y="3084314"/>
            <a:ext cx="4885015" cy="19150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/>
          <p:nvPr/>
        </p:nvSpPr>
        <p:spPr>
          <a:xfrm>
            <a:off x="9076106" y="3178230"/>
            <a:ext cx="894221" cy="287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350"/>
              <a:buFont typeface="Lato"/>
              <a:buNone/>
            </a:pPr>
            <a:r>
              <a:rPr b="1" i="0" lang="en-US" sz="13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Business Understanding</a:t>
            </a:r>
            <a:endParaRPr b="0" i="0" sz="1350" u="none" cap="none" strike="noStrike"/>
          </a:p>
        </p:txBody>
      </p:sp>
      <p:sp>
        <p:nvSpPr>
          <p:cNvPr id="100" name="Google Shape;100;p16"/>
          <p:cNvSpPr/>
          <p:nvPr/>
        </p:nvSpPr>
        <p:spPr>
          <a:xfrm>
            <a:off x="12832793" y="3178230"/>
            <a:ext cx="894221" cy="287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350"/>
              <a:buFont typeface="Lato"/>
              <a:buNone/>
            </a:pPr>
            <a:r>
              <a:rPr b="1" i="0" lang="en-US" sz="13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Data Understanding</a:t>
            </a:r>
            <a:endParaRPr b="0" i="0" sz="1350" u="none" cap="none" strike="noStrike"/>
          </a:p>
        </p:txBody>
      </p:sp>
      <p:sp>
        <p:nvSpPr>
          <p:cNvPr id="101" name="Google Shape;101;p16"/>
          <p:cNvSpPr/>
          <p:nvPr/>
        </p:nvSpPr>
        <p:spPr>
          <a:xfrm>
            <a:off x="12832793" y="4761640"/>
            <a:ext cx="894221" cy="1437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350"/>
              <a:buFont typeface="Lato"/>
              <a:buNone/>
            </a:pPr>
            <a:r>
              <a:rPr b="1" i="0" lang="en-US" sz="13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Data Preparation</a:t>
            </a:r>
            <a:endParaRPr b="0" i="0" sz="1350" u="none" cap="none" strike="noStrike"/>
          </a:p>
        </p:txBody>
      </p:sp>
      <p:sp>
        <p:nvSpPr>
          <p:cNvPr id="102" name="Google Shape;102;p16"/>
          <p:cNvSpPr/>
          <p:nvPr/>
        </p:nvSpPr>
        <p:spPr>
          <a:xfrm>
            <a:off x="9076106" y="4761640"/>
            <a:ext cx="894221" cy="1437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350"/>
              <a:buFont typeface="Lato"/>
              <a:buNone/>
            </a:pPr>
            <a:r>
              <a:rPr b="1" i="0" lang="en-US" sz="13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Modeling</a:t>
            </a:r>
            <a:endParaRPr b="0" i="0" sz="1350" u="none" cap="none" strike="noStrike"/>
          </a:p>
        </p:txBody>
      </p:sp>
      <p:sp>
        <p:nvSpPr>
          <p:cNvPr id="103" name="Google Shape;103;p16"/>
          <p:cNvSpPr/>
          <p:nvPr/>
        </p:nvSpPr>
        <p:spPr>
          <a:xfrm>
            <a:off x="793790" y="6454973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We rigorously followed the industry-standard CRISP-DM framework, ensuring a structured and comprehensive approach to model development and evaluation.</a:t>
            </a:r>
            <a:endParaRPr b="0" i="0" sz="1750" u="none" cap="none" strike="noStrike"/>
          </a:p>
        </p:txBody>
      </p:sp>
      <p:sp>
        <p:nvSpPr>
          <p:cNvPr id="104" name="Google Shape;104;p16"/>
          <p:cNvSpPr/>
          <p:nvPr/>
        </p:nvSpPr>
        <p:spPr>
          <a:xfrm>
            <a:off x="12302700" y="7453500"/>
            <a:ext cx="2327700" cy="7761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/>
          <p:nvPr/>
        </p:nvSpPr>
        <p:spPr>
          <a:xfrm>
            <a:off x="699135" y="549354"/>
            <a:ext cx="9513927" cy="624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900"/>
              <a:buFont typeface="Lato"/>
              <a:buNone/>
            </a:pPr>
            <a:r>
              <a:rPr b="1" i="0" lang="en-US" sz="39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ISIC 2018 Challenge Dataset: An Overview</a:t>
            </a:r>
            <a:endParaRPr b="0" i="0" sz="3900" u="none" cap="none" strike="noStrike"/>
          </a:p>
        </p:txBody>
      </p:sp>
      <p:pic>
        <p:nvPicPr>
          <p:cNvPr descr="preencoded.png" id="111" name="Google Shape;11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6755" y="1702594"/>
            <a:ext cx="3184327" cy="31843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2" name="Google Shape;11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50863" y="1702594"/>
            <a:ext cx="3184446" cy="31844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3" name="Google Shape;113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95091" y="1702594"/>
            <a:ext cx="3184327" cy="31843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4" name="Google Shape;114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739199" y="1702594"/>
            <a:ext cx="3184446" cy="318444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/>
          <p:nvPr/>
        </p:nvSpPr>
        <p:spPr>
          <a:xfrm>
            <a:off x="699135" y="5440918"/>
            <a:ext cx="2497098" cy="312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950"/>
              <a:buFont typeface="Lato"/>
              <a:buNone/>
            </a:pPr>
            <a:r>
              <a:rPr b="1" i="0" lang="en-US" sz="19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Dataset Specifications</a:t>
            </a:r>
            <a:endParaRPr b="0" i="0" sz="1950" u="none" cap="none" strike="noStrike"/>
          </a:p>
        </p:txBody>
      </p:sp>
      <p:sp>
        <p:nvSpPr>
          <p:cNvPr id="116" name="Google Shape;116;p17"/>
          <p:cNvSpPr/>
          <p:nvPr/>
        </p:nvSpPr>
        <p:spPr>
          <a:xfrm>
            <a:off x="699135" y="5952649"/>
            <a:ext cx="6372463" cy="319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Char char="•"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Source: International Skin Imaging Collaboration (ISIC) Archive</a:t>
            </a:r>
            <a:endParaRPr b="0" i="0" sz="1550" u="none" cap="none" strike="noStrike"/>
          </a:p>
        </p:txBody>
      </p:sp>
      <p:sp>
        <p:nvSpPr>
          <p:cNvPr id="117" name="Google Shape;117;p17"/>
          <p:cNvSpPr/>
          <p:nvPr/>
        </p:nvSpPr>
        <p:spPr>
          <a:xfrm>
            <a:off x="699135" y="6342102"/>
            <a:ext cx="6372463" cy="319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Char char="•"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Total Training Images: 2,594 dermoscopic images</a:t>
            </a:r>
            <a:endParaRPr b="0" i="0" sz="1550" u="none" cap="none" strike="noStrike"/>
          </a:p>
        </p:txBody>
      </p:sp>
      <p:sp>
        <p:nvSpPr>
          <p:cNvPr id="118" name="Google Shape;118;p17"/>
          <p:cNvSpPr/>
          <p:nvPr/>
        </p:nvSpPr>
        <p:spPr>
          <a:xfrm>
            <a:off x="699135" y="6731556"/>
            <a:ext cx="6372463" cy="319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Char char="•"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Format: RGB images with binary segmentation masks</a:t>
            </a:r>
            <a:endParaRPr b="0" i="0" sz="1550" u="none" cap="none" strike="noStrike"/>
          </a:p>
        </p:txBody>
      </p:sp>
      <p:sp>
        <p:nvSpPr>
          <p:cNvPr id="119" name="Google Shape;119;p17"/>
          <p:cNvSpPr/>
          <p:nvPr/>
        </p:nvSpPr>
        <p:spPr>
          <a:xfrm>
            <a:off x="699135" y="7121009"/>
            <a:ext cx="6372463" cy="319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Char char="•"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Image Dimensions: Highly variable (566×679 to 4420×6640 pixels)</a:t>
            </a:r>
            <a:endParaRPr b="0" i="0" sz="1550" u="none" cap="none" strike="noStrike"/>
          </a:p>
        </p:txBody>
      </p:sp>
      <p:sp>
        <p:nvSpPr>
          <p:cNvPr id="120" name="Google Shape;120;p17"/>
          <p:cNvSpPr/>
          <p:nvPr/>
        </p:nvSpPr>
        <p:spPr>
          <a:xfrm>
            <a:off x="7566422" y="5440918"/>
            <a:ext cx="3666411" cy="312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950"/>
              <a:buFont typeface="Lato"/>
              <a:buNone/>
            </a:pPr>
            <a:r>
              <a:rPr b="1" i="0" lang="en-US" sz="19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Key Characteristics &amp; Challenges</a:t>
            </a:r>
            <a:endParaRPr b="0" i="0" sz="1950" u="none" cap="none" strike="noStrike"/>
          </a:p>
        </p:txBody>
      </p:sp>
      <p:sp>
        <p:nvSpPr>
          <p:cNvPr id="121" name="Google Shape;121;p17"/>
          <p:cNvSpPr/>
          <p:nvPr/>
        </p:nvSpPr>
        <p:spPr>
          <a:xfrm>
            <a:off x="7566422" y="5952649"/>
            <a:ext cx="6372463" cy="319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Char char="•"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Mean Lesion Area: 21.40% of image (Median: 13.81%)</a:t>
            </a:r>
            <a:endParaRPr b="0" i="0" sz="1550" u="none" cap="none" strike="noStrike"/>
          </a:p>
        </p:txBody>
      </p:sp>
      <p:sp>
        <p:nvSpPr>
          <p:cNvPr id="122" name="Google Shape;122;p17"/>
          <p:cNvSpPr/>
          <p:nvPr/>
        </p:nvSpPr>
        <p:spPr>
          <a:xfrm>
            <a:off x="7566422" y="6342102"/>
            <a:ext cx="6372463" cy="319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Char char="•"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Lesion Size Range: 0.30% to 98.66%</a:t>
            </a:r>
            <a:endParaRPr b="0" i="0" sz="1550" u="none" cap="none" strike="noStrike"/>
          </a:p>
        </p:txBody>
      </p:sp>
      <p:sp>
        <p:nvSpPr>
          <p:cNvPr id="123" name="Google Shape;123;p17"/>
          <p:cNvSpPr/>
          <p:nvPr/>
        </p:nvSpPr>
        <p:spPr>
          <a:xfrm>
            <a:off x="7566422" y="6731556"/>
            <a:ext cx="6372463" cy="319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Char char="•"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206 unique image dimension combinations</a:t>
            </a:r>
            <a:endParaRPr b="0" i="0" sz="1550" u="none" cap="none" strike="noStrike"/>
          </a:p>
        </p:txBody>
      </p:sp>
      <p:sp>
        <p:nvSpPr>
          <p:cNvPr id="124" name="Google Shape;124;p17"/>
          <p:cNvSpPr/>
          <p:nvPr/>
        </p:nvSpPr>
        <p:spPr>
          <a:xfrm>
            <a:off x="7566422" y="7121009"/>
            <a:ext cx="6372463" cy="639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Char char="•"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Challenges: Right-skewed distribution, variable quality, artifacts (hair, rulers, frames)</a:t>
            </a:r>
            <a:endParaRPr b="0" i="0" sz="1550" u="none" cap="none" strike="noStrike"/>
          </a:p>
        </p:txBody>
      </p:sp>
      <p:sp>
        <p:nvSpPr>
          <p:cNvPr id="125" name="Google Shape;125;p17"/>
          <p:cNvSpPr/>
          <p:nvPr/>
        </p:nvSpPr>
        <p:spPr>
          <a:xfrm>
            <a:off x="12302700" y="7665275"/>
            <a:ext cx="2327700" cy="448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/>
          <p:nvPr/>
        </p:nvSpPr>
        <p:spPr>
          <a:xfrm>
            <a:off x="793790" y="936665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Exploring the Data Landscape: Insights from ISIC 2018</a:t>
            </a:r>
            <a:endParaRPr b="0" i="0" sz="4450" u="none" cap="none" strike="noStrike"/>
          </a:p>
        </p:txBody>
      </p:sp>
      <p:sp>
        <p:nvSpPr>
          <p:cNvPr id="132" name="Google Shape;132;p18"/>
          <p:cNvSpPr/>
          <p:nvPr/>
        </p:nvSpPr>
        <p:spPr>
          <a:xfrm>
            <a:off x="793790" y="2807851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Our comprehensive data understanding revealed a right-skewed lesion area distribution, with most lesions occupying 5-35% of the image area, indicating significant variability and a standard deviation of 20.83%.</a:t>
            </a:r>
            <a:endParaRPr b="0" i="0" sz="1750" u="none" cap="none" strike="noStrike"/>
          </a:p>
        </p:txBody>
      </p:sp>
      <p:sp>
        <p:nvSpPr>
          <p:cNvPr id="133" name="Google Shape;133;p18"/>
          <p:cNvSpPr/>
          <p:nvPr/>
        </p:nvSpPr>
        <p:spPr>
          <a:xfrm>
            <a:off x="793790" y="4015621"/>
            <a:ext cx="287797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Large Irregular Lesions</a:t>
            </a:r>
            <a:endParaRPr b="0" i="0" sz="2200" u="none" cap="none" strike="noStrike"/>
          </a:p>
        </p:txBody>
      </p:sp>
      <p:sp>
        <p:nvSpPr>
          <p:cNvPr id="134" name="Google Shape;134;p18"/>
          <p:cNvSpPr/>
          <p:nvPr/>
        </p:nvSpPr>
        <p:spPr>
          <a:xfrm>
            <a:off x="793790" y="4506039"/>
            <a:ext cx="304800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Example showcasing 34.59% lesion coverage with complex morphology.</a:t>
            </a:r>
            <a:endParaRPr b="0" i="0" sz="1750" u="none" cap="none" strike="noStrike"/>
          </a:p>
        </p:txBody>
      </p:sp>
      <p:sp>
        <p:nvSpPr>
          <p:cNvPr id="135" name="Google Shape;135;p18"/>
          <p:cNvSpPr/>
          <p:nvPr/>
        </p:nvSpPr>
        <p:spPr>
          <a:xfrm>
            <a:off x="4125278" y="401562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Small Focal Lesions</a:t>
            </a:r>
            <a:endParaRPr b="0" i="0" sz="2200" u="none" cap="none" strike="noStrike"/>
          </a:p>
        </p:txBody>
      </p:sp>
      <p:sp>
        <p:nvSpPr>
          <p:cNvPr id="136" name="Google Shape;136;p18"/>
          <p:cNvSpPr/>
          <p:nvPr/>
        </p:nvSpPr>
        <p:spPr>
          <a:xfrm>
            <a:off x="4125278" y="4506039"/>
            <a:ext cx="304811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Illustrating a smaller lesion covering 13.63% of the image, critical for early detection.</a:t>
            </a:r>
            <a:endParaRPr b="0" i="0" sz="1750" u="none" cap="none" strike="noStrike"/>
          </a:p>
        </p:txBody>
      </p:sp>
      <p:sp>
        <p:nvSpPr>
          <p:cNvPr id="137" name="Google Shape;137;p18"/>
          <p:cNvSpPr/>
          <p:nvPr/>
        </p:nvSpPr>
        <p:spPr>
          <a:xfrm>
            <a:off x="7456884" y="4015621"/>
            <a:ext cx="3048119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Variable Lighting &amp; Tone</a:t>
            </a:r>
            <a:endParaRPr b="0" i="0" sz="2200" u="none" cap="none" strike="noStrike"/>
          </a:p>
        </p:txBody>
      </p:sp>
      <p:sp>
        <p:nvSpPr>
          <p:cNvPr id="138" name="Google Shape;138;p18"/>
          <p:cNvSpPr/>
          <p:nvPr/>
        </p:nvSpPr>
        <p:spPr>
          <a:xfrm>
            <a:off x="7456884" y="4860369"/>
            <a:ext cx="304811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Sample demonstrating challenges posed by inconsistent lighting and diverse skin pigmentation.</a:t>
            </a:r>
            <a:endParaRPr b="0" i="0" sz="1750" u="none" cap="none" strike="noStrike"/>
          </a:p>
        </p:txBody>
      </p:sp>
      <p:sp>
        <p:nvSpPr>
          <p:cNvPr id="139" name="Google Shape;139;p18"/>
          <p:cNvSpPr/>
          <p:nvPr/>
        </p:nvSpPr>
        <p:spPr>
          <a:xfrm>
            <a:off x="10788491" y="401562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Diverse Skin Textures</a:t>
            </a:r>
            <a:endParaRPr b="0" i="0" sz="2200" u="none" cap="none" strike="noStrike"/>
          </a:p>
        </p:txBody>
      </p:sp>
      <p:sp>
        <p:nvSpPr>
          <p:cNvPr id="140" name="Google Shape;140;p18"/>
          <p:cNvSpPr/>
          <p:nvPr/>
        </p:nvSpPr>
        <p:spPr>
          <a:xfrm>
            <a:off x="10788491" y="4506039"/>
            <a:ext cx="304811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Highlighting images with varied skin textures and surrounding anatomical features.</a:t>
            </a:r>
            <a:endParaRPr b="0" i="0" sz="1750" u="none" cap="none" strike="noStrike"/>
          </a:p>
        </p:txBody>
      </p:sp>
      <p:sp>
        <p:nvSpPr>
          <p:cNvPr id="141" name="Google Shape;141;p18"/>
          <p:cNvSpPr/>
          <p:nvPr/>
        </p:nvSpPr>
        <p:spPr>
          <a:xfrm>
            <a:off x="793790" y="6567130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The dataset's strengths include expert-annotated masks and diverse lesion types, though challenges like class imbalance and imaging artifacts were noted.</a:t>
            </a:r>
            <a:endParaRPr b="0" i="0" sz="1750" u="none" cap="none" strike="noStrike"/>
          </a:p>
        </p:txBody>
      </p:sp>
      <p:sp>
        <p:nvSpPr>
          <p:cNvPr id="142" name="Google Shape;142;p18"/>
          <p:cNvSpPr/>
          <p:nvPr/>
        </p:nvSpPr>
        <p:spPr>
          <a:xfrm>
            <a:off x="12302700" y="7665275"/>
            <a:ext cx="2327700" cy="448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/>
          <p:nvPr/>
        </p:nvSpPr>
        <p:spPr>
          <a:xfrm>
            <a:off x="450771" y="354211"/>
            <a:ext cx="7889558" cy="4025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500"/>
              <a:buFont typeface="Lato"/>
              <a:buNone/>
            </a:pPr>
            <a:r>
              <a:rPr b="1" i="0" lang="en-US" sz="25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Data Preparation Pipeline: Optimising for Performance</a:t>
            </a:r>
            <a:endParaRPr b="0" i="0" sz="2500" u="none" cap="none" strike="noStrike"/>
          </a:p>
        </p:txBody>
      </p:sp>
      <p:sp>
        <p:nvSpPr>
          <p:cNvPr id="149" name="Google Shape;149;p19"/>
          <p:cNvSpPr/>
          <p:nvPr/>
        </p:nvSpPr>
        <p:spPr>
          <a:xfrm>
            <a:off x="450771" y="1014293"/>
            <a:ext cx="13728859" cy="206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None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Our rigorous preprocessing pipeline ensures that the data is optimised for model training, simulating real-world variations and enhancing robustness.</a:t>
            </a:r>
            <a:endParaRPr b="0" i="0" sz="1000" u="none" cap="none" strike="noStrike"/>
          </a:p>
        </p:txBody>
      </p:sp>
      <p:sp>
        <p:nvSpPr>
          <p:cNvPr id="150" name="Google Shape;150;p19"/>
          <p:cNvSpPr/>
          <p:nvPr/>
        </p:nvSpPr>
        <p:spPr>
          <a:xfrm>
            <a:off x="450771" y="1510189"/>
            <a:ext cx="8111609" cy="2591276"/>
          </a:xfrm>
          <a:prstGeom prst="roundRect">
            <a:avLst>
              <a:gd fmla="val 746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9"/>
          <p:cNvSpPr/>
          <p:nvPr/>
        </p:nvSpPr>
        <p:spPr>
          <a:xfrm>
            <a:off x="450771" y="1510189"/>
            <a:ext cx="8111609" cy="1295638"/>
          </a:xfrm>
          <a:prstGeom prst="roundRect">
            <a:avLst>
              <a:gd fmla="val 1491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"/>
          <p:cNvSpPr/>
          <p:nvPr/>
        </p:nvSpPr>
        <p:spPr>
          <a:xfrm>
            <a:off x="579477" y="1638895"/>
            <a:ext cx="1610201" cy="201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None/>
            </a:pPr>
            <a:r>
              <a:rPr b="1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Standardisation</a:t>
            </a:r>
            <a:endParaRPr b="0" i="0" sz="1250" u="none" cap="none" strike="noStrike"/>
          </a:p>
        </p:txBody>
      </p:sp>
      <p:sp>
        <p:nvSpPr>
          <p:cNvPr id="153" name="Google Shape;153;p19"/>
          <p:cNvSpPr/>
          <p:nvPr/>
        </p:nvSpPr>
        <p:spPr>
          <a:xfrm>
            <a:off x="579477" y="1968817"/>
            <a:ext cx="7854196" cy="206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Char char="•"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Resized all images to 512×512 pixels.</a:t>
            </a:r>
            <a:endParaRPr b="0" i="0" sz="1000" u="none" cap="none" strike="noStrike"/>
          </a:p>
        </p:txBody>
      </p:sp>
      <p:sp>
        <p:nvSpPr>
          <p:cNvPr id="154" name="Google Shape;154;p19"/>
          <p:cNvSpPr/>
          <p:nvPr/>
        </p:nvSpPr>
        <p:spPr>
          <a:xfrm>
            <a:off x="579477" y="2219920"/>
            <a:ext cx="7854196" cy="206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Char char="•"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Normalised using ImageNet statistics.</a:t>
            </a:r>
            <a:endParaRPr b="0" i="0" sz="1000" u="none" cap="none" strike="noStrike"/>
          </a:p>
        </p:txBody>
      </p:sp>
      <p:sp>
        <p:nvSpPr>
          <p:cNvPr id="155" name="Google Shape;155;p19"/>
          <p:cNvSpPr/>
          <p:nvPr/>
        </p:nvSpPr>
        <p:spPr>
          <a:xfrm>
            <a:off x="579477" y="2471023"/>
            <a:ext cx="7854196" cy="206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Char char="•"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Binary thresholding on masks (threshold=127).</a:t>
            </a:r>
            <a:endParaRPr b="0" i="0" sz="1000" u="none" cap="none" strike="noStrike"/>
          </a:p>
        </p:txBody>
      </p:sp>
      <p:sp>
        <p:nvSpPr>
          <p:cNvPr id="156" name="Google Shape;156;p19"/>
          <p:cNvSpPr/>
          <p:nvPr/>
        </p:nvSpPr>
        <p:spPr>
          <a:xfrm>
            <a:off x="450771" y="2805827"/>
            <a:ext cx="8111609" cy="1295638"/>
          </a:xfrm>
          <a:prstGeom prst="rect">
            <a:avLst/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/>
          <p:nvPr/>
        </p:nvSpPr>
        <p:spPr>
          <a:xfrm>
            <a:off x="450771" y="2805827"/>
            <a:ext cx="8111609" cy="15240"/>
          </a:xfrm>
          <a:prstGeom prst="roundRect">
            <a:avLst>
              <a:gd fmla="val 126789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9"/>
          <p:cNvSpPr/>
          <p:nvPr/>
        </p:nvSpPr>
        <p:spPr>
          <a:xfrm>
            <a:off x="579477" y="2934533"/>
            <a:ext cx="1610201" cy="201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250"/>
              <a:buFont typeface="Lato"/>
              <a:buNone/>
            </a:pPr>
            <a:r>
              <a:rPr b="1" i="0" lang="en-US" sz="12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Data Splitting</a:t>
            </a:r>
            <a:endParaRPr b="0" i="0" sz="1250" u="none" cap="none" strike="noStrike"/>
          </a:p>
        </p:txBody>
      </p:sp>
      <p:sp>
        <p:nvSpPr>
          <p:cNvPr id="159" name="Google Shape;159;p19"/>
          <p:cNvSpPr/>
          <p:nvPr/>
        </p:nvSpPr>
        <p:spPr>
          <a:xfrm>
            <a:off x="579477" y="3264456"/>
            <a:ext cx="7854196" cy="206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Char char="•"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Training: 2,075 images (80%)</a:t>
            </a:r>
            <a:endParaRPr b="0" i="0" sz="1000" u="none" cap="none" strike="noStrike"/>
          </a:p>
        </p:txBody>
      </p:sp>
      <p:sp>
        <p:nvSpPr>
          <p:cNvPr id="160" name="Google Shape;160;p19"/>
          <p:cNvSpPr/>
          <p:nvPr/>
        </p:nvSpPr>
        <p:spPr>
          <a:xfrm>
            <a:off x="579477" y="3515558"/>
            <a:ext cx="7854196" cy="206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Char char="•"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Validation: 260 images (10%)</a:t>
            </a:r>
            <a:endParaRPr b="0" i="0" sz="1000" u="none" cap="none" strike="noStrike"/>
          </a:p>
        </p:txBody>
      </p:sp>
      <p:sp>
        <p:nvSpPr>
          <p:cNvPr id="161" name="Google Shape;161;p19"/>
          <p:cNvSpPr/>
          <p:nvPr/>
        </p:nvSpPr>
        <p:spPr>
          <a:xfrm>
            <a:off x="579477" y="3766661"/>
            <a:ext cx="7854196" cy="206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Char char="•"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Test: 259 images (10%)</a:t>
            </a:r>
            <a:endParaRPr b="0" i="0" sz="1000" u="none" cap="none" strike="noStrike"/>
          </a:p>
        </p:txBody>
      </p:sp>
      <p:pic>
        <p:nvPicPr>
          <p:cNvPr descr="preencoded.png" id="162" name="Google Shape;16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84087" y="1510189"/>
            <a:ext cx="5303044" cy="530304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9"/>
          <p:cNvSpPr/>
          <p:nvPr/>
        </p:nvSpPr>
        <p:spPr>
          <a:xfrm>
            <a:off x="450771" y="4544019"/>
            <a:ext cx="13728900" cy="2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None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Extensive augmentation techniques, including geometric and colour adjustments, were applied to improve model generalisation and address class</a:t>
            </a:r>
            <a:endParaRPr b="0" i="0" sz="1000" u="none" cap="none" strike="noStrike">
              <a:solidFill>
                <a:srgbClr val="4A4A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None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imbalance.</a:t>
            </a:r>
            <a:endParaRPr b="0" i="0" sz="1000" u="none" cap="none" strike="noStrike"/>
          </a:p>
        </p:txBody>
      </p:sp>
      <p:pic>
        <p:nvPicPr>
          <p:cNvPr descr="preencoded.png" id="164" name="Google Shape;16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0771" y="5129927"/>
            <a:ext cx="3311485" cy="204656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9"/>
          <p:cNvSpPr/>
          <p:nvPr/>
        </p:nvSpPr>
        <p:spPr>
          <a:xfrm>
            <a:off x="579471" y="7454049"/>
            <a:ext cx="3311400" cy="2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None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Horizontal Flip</a:t>
            </a:r>
            <a:endParaRPr b="0" i="0" sz="1000" u="none" cap="none" strike="noStrike"/>
          </a:p>
        </p:txBody>
      </p:sp>
      <p:pic>
        <p:nvPicPr>
          <p:cNvPr descr="preencoded.png" id="166" name="Google Shape;166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84178" y="5078790"/>
            <a:ext cx="3311485" cy="204656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/>
          <p:nvPr/>
        </p:nvSpPr>
        <p:spPr>
          <a:xfrm>
            <a:off x="4084178" y="7454024"/>
            <a:ext cx="3311400" cy="2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00"/>
              <a:buFont typeface="Lato"/>
              <a:buNone/>
            </a:pPr>
            <a:r>
              <a:rPr b="0" i="0" lang="en-US" sz="1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Rotation</a:t>
            </a:r>
            <a:endParaRPr b="0" i="0" sz="1000" u="none" cap="none" strike="noStrike"/>
          </a:p>
        </p:txBody>
      </p:sp>
      <p:sp>
        <p:nvSpPr>
          <p:cNvPr id="168" name="Google Shape;168;p19"/>
          <p:cNvSpPr/>
          <p:nvPr/>
        </p:nvSpPr>
        <p:spPr>
          <a:xfrm>
            <a:off x="12302700" y="7665275"/>
            <a:ext cx="2327700" cy="448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/>
          <p:nvPr/>
        </p:nvSpPr>
        <p:spPr>
          <a:xfrm>
            <a:off x="659011" y="646033"/>
            <a:ext cx="10864929" cy="588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700"/>
              <a:buFont typeface="Lato"/>
              <a:buNone/>
            </a:pPr>
            <a:r>
              <a:rPr b="1" i="0" lang="en-US" sz="37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DeepLabV3+: State-of-the-Art Segmentation Model</a:t>
            </a:r>
            <a:endParaRPr b="0" i="0" sz="3700" u="none" cap="none" strike="noStrike"/>
          </a:p>
        </p:txBody>
      </p:sp>
      <p:sp>
        <p:nvSpPr>
          <p:cNvPr id="175" name="Google Shape;175;p20"/>
          <p:cNvSpPr/>
          <p:nvPr/>
        </p:nvSpPr>
        <p:spPr>
          <a:xfrm>
            <a:off x="659011" y="1611035"/>
            <a:ext cx="13312378" cy="3013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None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DeepLabV3+ was chosen for its superior performance in medical imaging, offering multi-scale contextual understanding vital for accurate lesion segmentation.</a:t>
            </a:r>
            <a:endParaRPr b="0" i="0" sz="1450" u="none" cap="none" strike="noStrike"/>
          </a:p>
        </p:txBody>
      </p:sp>
      <p:pic>
        <p:nvPicPr>
          <p:cNvPr descr="preencoded.png" id="176" name="Google Shape;17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7052" y="2124194"/>
            <a:ext cx="6556177" cy="2485668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0"/>
          <p:cNvSpPr/>
          <p:nvPr/>
        </p:nvSpPr>
        <p:spPr>
          <a:xfrm>
            <a:off x="4278410" y="3597780"/>
            <a:ext cx="1480526" cy="1850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350"/>
              <a:buFont typeface="Lato"/>
              <a:buNone/>
            </a:pPr>
            <a:r>
              <a:rPr b="1" i="0" lang="en-US" sz="13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Decoder Module</a:t>
            </a:r>
            <a:endParaRPr b="0" i="0" sz="1350" u="none" cap="none" strike="noStrike"/>
          </a:p>
        </p:txBody>
      </p:sp>
      <p:sp>
        <p:nvSpPr>
          <p:cNvPr id="178" name="Google Shape;178;p20"/>
          <p:cNvSpPr/>
          <p:nvPr/>
        </p:nvSpPr>
        <p:spPr>
          <a:xfrm>
            <a:off x="4192868" y="3835486"/>
            <a:ext cx="1566068" cy="2961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50"/>
              <a:buFont typeface="Lato"/>
              <a:buNone/>
            </a:pPr>
            <a:r>
              <a:rPr b="0" i="0" lang="en-US" sz="1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Depthwise separable convs with progressive upsampling.</a:t>
            </a:r>
            <a:endParaRPr b="0" i="0" sz="1050" u="none" cap="none" strike="noStrike"/>
          </a:p>
        </p:txBody>
      </p:sp>
      <p:sp>
        <p:nvSpPr>
          <p:cNvPr id="179" name="Google Shape;179;p20"/>
          <p:cNvSpPr/>
          <p:nvPr/>
        </p:nvSpPr>
        <p:spPr>
          <a:xfrm>
            <a:off x="8871332" y="3058210"/>
            <a:ext cx="1480526" cy="1850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350"/>
              <a:buFont typeface="Lato"/>
              <a:buNone/>
            </a:pPr>
            <a:r>
              <a:rPr b="1" i="0" lang="en-US" sz="13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ASPP Module</a:t>
            </a:r>
            <a:endParaRPr b="0" i="0" sz="1350" u="none" cap="none" strike="noStrike"/>
          </a:p>
        </p:txBody>
      </p:sp>
      <p:sp>
        <p:nvSpPr>
          <p:cNvPr id="180" name="Google Shape;180;p20"/>
          <p:cNvSpPr/>
          <p:nvPr/>
        </p:nvSpPr>
        <p:spPr>
          <a:xfrm>
            <a:off x="8871332" y="3295917"/>
            <a:ext cx="1566068" cy="2961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50"/>
              <a:buFont typeface="Lato"/>
              <a:buNone/>
            </a:pPr>
            <a:r>
              <a:rPr b="0" i="0" lang="en-US" sz="1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Parallel atrous convs and global average pooling.</a:t>
            </a:r>
            <a:endParaRPr b="0" i="0" sz="1050" u="none" cap="none" strike="noStrike"/>
          </a:p>
        </p:txBody>
      </p:sp>
      <p:sp>
        <p:nvSpPr>
          <p:cNvPr id="181" name="Google Shape;181;p20"/>
          <p:cNvSpPr/>
          <p:nvPr/>
        </p:nvSpPr>
        <p:spPr>
          <a:xfrm>
            <a:off x="4304730" y="2492320"/>
            <a:ext cx="1480526" cy="1850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350"/>
              <a:buFont typeface="Lato"/>
              <a:buNone/>
            </a:pPr>
            <a:r>
              <a:rPr b="1" i="0" lang="en-US" sz="13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Encoder (ResNet-50)</a:t>
            </a:r>
            <a:endParaRPr b="0" i="0" sz="1350" u="none" cap="none" strike="noStrike"/>
          </a:p>
        </p:txBody>
      </p:sp>
      <p:sp>
        <p:nvSpPr>
          <p:cNvPr id="182" name="Google Shape;182;p20"/>
          <p:cNvSpPr/>
          <p:nvPr/>
        </p:nvSpPr>
        <p:spPr>
          <a:xfrm>
            <a:off x="4219189" y="2730027"/>
            <a:ext cx="1566068" cy="2961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050"/>
              <a:buFont typeface="Lato"/>
              <a:buNone/>
            </a:pPr>
            <a:r>
              <a:rPr b="0" i="0" lang="en-US" sz="1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Pre-trained backbone with atrous convolutions.</a:t>
            </a:r>
            <a:endParaRPr b="0" i="0" sz="1050" u="none" cap="none" strike="noStrike"/>
          </a:p>
        </p:txBody>
      </p:sp>
      <p:sp>
        <p:nvSpPr>
          <p:cNvPr id="183" name="Google Shape;183;p20"/>
          <p:cNvSpPr/>
          <p:nvPr/>
        </p:nvSpPr>
        <p:spPr>
          <a:xfrm>
            <a:off x="659011" y="5009912"/>
            <a:ext cx="2353985" cy="2942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850"/>
              <a:buFont typeface="Lato"/>
              <a:buNone/>
            </a:pPr>
            <a:r>
              <a:rPr b="1" i="0" lang="en-US" sz="18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Encoder (ResNet-50)</a:t>
            </a:r>
            <a:endParaRPr b="0" i="0" sz="1850" u="none" cap="none" strike="noStrike"/>
          </a:p>
        </p:txBody>
      </p:sp>
      <p:sp>
        <p:nvSpPr>
          <p:cNvPr id="184" name="Google Shape;184;p20"/>
          <p:cNvSpPr/>
          <p:nvPr/>
        </p:nvSpPr>
        <p:spPr>
          <a:xfrm>
            <a:off x="659011" y="5492353"/>
            <a:ext cx="4130754" cy="602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Char char="•"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Pre-trained on ImageNet for robust feature extraction.</a:t>
            </a:r>
            <a:endParaRPr b="0" i="0" sz="1450" u="none" cap="none" strike="noStrike"/>
          </a:p>
        </p:txBody>
      </p:sp>
      <p:sp>
        <p:nvSpPr>
          <p:cNvPr id="185" name="Google Shape;185;p20"/>
          <p:cNvSpPr/>
          <p:nvPr/>
        </p:nvSpPr>
        <p:spPr>
          <a:xfrm>
            <a:off x="659011" y="6160889"/>
            <a:ext cx="4130754" cy="602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Char char="•"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Utilises modified atrous convolutions to maintain spatial resolution.</a:t>
            </a:r>
            <a:endParaRPr b="0" i="0" sz="1450" u="none" cap="none" strike="noStrike"/>
          </a:p>
        </p:txBody>
      </p:sp>
      <p:sp>
        <p:nvSpPr>
          <p:cNvPr id="186" name="Google Shape;186;p20"/>
          <p:cNvSpPr/>
          <p:nvPr/>
        </p:nvSpPr>
        <p:spPr>
          <a:xfrm>
            <a:off x="5256728" y="5009912"/>
            <a:ext cx="2353985" cy="2942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850"/>
              <a:buFont typeface="Lato"/>
              <a:buNone/>
            </a:pPr>
            <a:r>
              <a:rPr b="1" i="0" lang="en-US" sz="18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ASPP Module</a:t>
            </a:r>
            <a:endParaRPr b="0" i="0" sz="1850" u="none" cap="none" strike="noStrike"/>
          </a:p>
        </p:txBody>
      </p:sp>
      <p:sp>
        <p:nvSpPr>
          <p:cNvPr id="187" name="Google Shape;187;p20"/>
          <p:cNvSpPr/>
          <p:nvPr/>
        </p:nvSpPr>
        <p:spPr>
          <a:xfrm>
            <a:off x="5256728" y="5492353"/>
            <a:ext cx="4130754" cy="602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Char char="•"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Captures multi-scale information using parallel atrous convolutions (rates: 6, 12, 18).</a:t>
            </a:r>
            <a:endParaRPr b="0" i="0" sz="1450" u="none" cap="none" strike="noStrike"/>
          </a:p>
        </p:txBody>
      </p:sp>
      <p:sp>
        <p:nvSpPr>
          <p:cNvPr id="188" name="Google Shape;188;p20"/>
          <p:cNvSpPr/>
          <p:nvPr/>
        </p:nvSpPr>
        <p:spPr>
          <a:xfrm>
            <a:off x="5256728" y="6160889"/>
            <a:ext cx="4130754" cy="602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Char char="•"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Incorporates global average pooling for comprehensive context.</a:t>
            </a:r>
            <a:endParaRPr b="0" i="0" sz="1450" u="none" cap="none" strike="noStrike"/>
          </a:p>
        </p:txBody>
      </p:sp>
      <p:sp>
        <p:nvSpPr>
          <p:cNvPr id="189" name="Google Shape;189;p20"/>
          <p:cNvSpPr/>
          <p:nvPr/>
        </p:nvSpPr>
        <p:spPr>
          <a:xfrm>
            <a:off x="9854446" y="5009912"/>
            <a:ext cx="2353985" cy="2942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850"/>
              <a:buFont typeface="Lato"/>
              <a:buNone/>
            </a:pPr>
            <a:r>
              <a:rPr b="1" i="0" lang="en-US" sz="18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Decoder Module</a:t>
            </a:r>
            <a:endParaRPr b="0" i="0" sz="1850" u="none" cap="none" strike="noStrike"/>
          </a:p>
        </p:txBody>
      </p:sp>
      <p:sp>
        <p:nvSpPr>
          <p:cNvPr id="190" name="Google Shape;190;p20"/>
          <p:cNvSpPr/>
          <p:nvPr/>
        </p:nvSpPr>
        <p:spPr>
          <a:xfrm>
            <a:off x="9854446" y="5492353"/>
            <a:ext cx="4130754" cy="602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Char char="•"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Fuses high-level semantic information with low-level spatial details.</a:t>
            </a:r>
            <a:endParaRPr b="0" i="0" sz="1450" u="none" cap="none" strike="noStrike"/>
          </a:p>
        </p:txBody>
      </p:sp>
      <p:sp>
        <p:nvSpPr>
          <p:cNvPr id="191" name="Google Shape;191;p20"/>
          <p:cNvSpPr/>
          <p:nvPr/>
        </p:nvSpPr>
        <p:spPr>
          <a:xfrm>
            <a:off x="9854446" y="6160889"/>
            <a:ext cx="4130754" cy="904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Char char="•"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Employs depthwise separable convolutions and progressive upsampling to 512×512 output.</a:t>
            </a:r>
            <a:endParaRPr b="0" i="0" sz="1450" u="none" cap="none" strike="noStrike"/>
          </a:p>
        </p:txBody>
      </p:sp>
      <p:sp>
        <p:nvSpPr>
          <p:cNvPr id="192" name="Google Shape;192;p20"/>
          <p:cNvSpPr/>
          <p:nvPr/>
        </p:nvSpPr>
        <p:spPr>
          <a:xfrm>
            <a:off x="659011" y="7342584"/>
            <a:ext cx="13312378" cy="2409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150"/>
              <a:buFont typeface="Lato"/>
              <a:buNone/>
            </a:pPr>
            <a:r>
              <a:rPr b="0" i="0" lang="en-US" sz="1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Model Statistics: The DeepLabV3+ architecture boasts 41.26 million parameters, balancing complexity with performance.</a:t>
            </a:r>
            <a:endParaRPr b="0" i="0" sz="1150" u="none" cap="none" strike="noStrike"/>
          </a:p>
        </p:txBody>
      </p:sp>
      <p:sp>
        <p:nvSpPr>
          <p:cNvPr id="193" name="Google Shape;193;p20"/>
          <p:cNvSpPr/>
          <p:nvPr/>
        </p:nvSpPr>
        <p:spPr>
          <a:xfrm>
            <a:off x="12302700" y="7665275"/>
            <a:ext cx="2327700" cy="448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/>
          <p:nvPr/>
        </p:nvSpPr>
        <p:spPr>
          <a:xfrm>
            <a:off x="734973" y="735687"/>
            <a:ext cx="12640508" cy="6562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100"/>
              <a:buFont typeface="Lato"/>
              <a:buNone/>
            </a:pPr>
            <a:r>
              <a:rPr b="1" i="0" lang="en-US" sz="41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Optimising for Clinical Performance: Training Strategy</a:t>
            </a:r>
            <a:endParaRPr b="0" i="0" sz="4100" u="none" cap="none" strike="noStrike"/>
          </a:p>
        </p:txBody>
      </p:sp>
      <p:sp>
        <p:nvSpPr>
          <p:cNvPr id="200" name="Google Shape;200;p21"/>
          <p:cNvSpPr/>
          <p:nvPr/>
        </p:nvSpPr>
        <p:spPr>
          <a:xfrm>
            <a:off x="734973" y="1811893"/>
            <a:ext cx="13160454" cy="671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Our training strategy employed a combined loss function to achieve optimal clinical performance, addressing both spatial overlap and class imbalance.</a:t>
            </a:r>
            <a:endParaRPr b="0" i="0" sz="1650" u="none" cap="none" strike="noStrike"/>
          </a:p>
        </p:txBody>
      </p:sp>
      <p:sp>
        <p:nvSpPr>
          <p:cNvPr id="201" name="Google Shape;201;p21"/>
          <p:cNvSpPr/>
          <p:nvPr/>
        </p:nvSpPr>
        <p:spPr>
          <a:xfrm>
            <a:off x="734973" y="2930009"/>
            <a:ext cx="2850356" cy="328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Combined Loss Function</a:t>
            </a:r>
            <a:endParaRPr b="0" i="0" sz="2050" u="none" cap="none" strike="noStrike"/>
          </a:p>
        </p:txBody>
      </p:sp>
      <p:sp>
        <p:nvSpPr>
          <p:cNvPr id="202" name="Google Shape;202;p21"/>
          <p:cNvSpPr/>
          <p:nvPr/>
        </p:nvSpPr>
        <p:spPr>
          <a:xfrm>
            <a:off x="734973" y="3468052"/>
            <a:ext cx="7691199" cy="335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1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Total Loss = 0.7 × Dice Loss + 0.3 × Focal Loss</a:t>
            </a:r>
            <a:endParaRPr b="0" i="0" sz="1650" u="none" cap="none" strike="noStrike"/>
          </a:p>
        </p:txBody>
      </p:sp>
      <p:sp>
        <p:nvSpPr>
          <p:cNvPr id="203" name="Google Shape;203;p21"/>
          <p:cNvSpPr/>
          <p:nvPr/>
        </p:nvSpPr>
        <p:spPr>
          <a:xfrm>
            <a:off x="734973" y="3992999"/>
            <a:ext cx="7691199" cy="671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1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Dice Loss:</a:t>
            </a: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Directly optimises for segmentation overlap, aligning with our primary evaluation metric.</a:t>
            </a:r>
            <a:endParaRPr b="0" i="0" sz="1650" u="none" cap="none" strike="noStrike"/>
          </a:p>
        </p:txBody>
      </p:sp>
      <p:sp>
        <p:nvSpPr>
          <p:cNvPr id="204" name="Google Shape;204;p21"/>
          <p:cNvSpPr/>
          <p:nvPr/>
        </p:nvSpPr>
        <p:spPr>
          <a:xfrm>
            <a:off x="734973" y="4738449"/>
            <a:ext cx="7691199" cy="671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1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Focal Loss:</a:t>
            </a: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Effectively handles extreme class imbalance by down-weighting well-classified examples, focusing on hard cases.</a:t>
            </a:r>
            <a:endParaRPr b="0" i="0" sz="1650" u="none" cap="none" strike="noStrike"/>
          </a:p>
        </p:txBody>
      </p:sp>
      <p:sp>
        <p:nvSpPr>
          <p:cNvPr id="205" name="Google Shape;205;p21"/>
          <p:cNvSpPr/>
          <p:nvPr/>
        </p:nvSpPr>
        <p:spPr>
          <a:xfrm>
            <a:off x="734973" y="5599390"/>
            <a:ext cx="7691199" cy="671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Training was conducted on NVIDIA Tesla T4/V100 GPUs, completing within 2-3 hours, with early stopping preventing overfitting and ensuring model generalisation.</a:t>
            </a:r>
            <a:endParaRPr b="0" i="0" sz="1650" u="none" cap="none" strike="noStrike"/>
          </a:p>
        </p:txBody>
      </p:sp>
      <p:sp>
        <p:nvSpPr>
          <p:cNvPr id="206" name="Google Shape;206;p21"/>
          <p:cNvSpPr/>
          <p:nvPr/>
        </p:nvSpPr>
        <p:spPr>
          <a:xfrm>
            <a:off x="8946237" y="2956322"/>
            <a:ext cx="4956691" cy="1293852"/>
          </a:xfrm>
          <a:prstGeom prst="roundRect">
            <a:avLst>
              <a:gd fmla="val 38958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1"/>
          <p:cNvSpPr/>
          <p:nvPr/>
        </p:nvSpPr>
        <p:spPr>
          <a:xfrm>
            <a:off x="9156144" y="3166229"/>
            <a:ext cx="2625209" cy="328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Optimizer</a:t>
            </a:r>
            <a:endParaRPr b="0" i="0" sz="2050" u="none" cap="none" strike="noStrike"/>
          </a:p>
        </p:txBody>
      </p:sp>
      <p:sp>
        <p:nvSpPr>
          <p:cNvPr id="208" name="Google Shape;208;p21"/>
          <p:cNvSpPr/>
          <p:nvPr/>
        </p:nvSpPr>
        <p:spPr>
          <a:xfrm>
            <a:off x="9156144" y="3704273"/>
            <a:ext cx="4536877" cy="335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AdamW with weight decay (0.0001)</a:t>
            </a:r>
            <a:endParaRPr b="0" i="0" sz="1650" u="none" cap="none" strike="noStrike"/>
          </a:p>
        </p:txBody>
      </p:sp>
      <p:sp>
        <p:nvSpPr>
          <p:cNvPr id="209" name="Google Shape;209;p21"/>
          <p:cNvSpPr/>
          <p:nvPr/>
        </p:nvSpPr>
        <p:spPr>
          <a:xfrm>
            <a:off x="8946237" y="4460081"/>
            <a:ext cx="4956691" cy="1293852"/>
          </a:xfrm>
          <a:prstGeom prst="roundRect">
            <a:avLst>
              <a:gd fmla="val 38958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9156144" y="4669988"/>
            <a:ext cx="2625209" cy="328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Learning Rate</a:t>
            </a:r>
            <a:endParaRPr b="0" i="0" sz="2050" u="none" cap="none" strike="noStrike"/>
          </a:p>
        </p:txBody>
      </p:sp>
      <p:sp>
        <p:nvSpPr>
          <p:cNvPr id="211" name="Google Shape;211;p21"/>
          <p:cNvSpPr/>
          <p:nvPr/>
        </p:nvSpPr>
        <p:spPr>
          <a:xfrm>
            <a:off x="9156144" y="5208032"/>
            <a:ext cx="4536877" cy="335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0.001 with OneCycleLR scheduler</a:t>
            </a:r>
            <a:endParaRPr b="0" i="0" sz="1650" u="none" cap="none" strike="noStrike"/>
          </a:p>
        </p:txBody>
      </p:sp>
      <p:sp>
        <p:nvSpPr>
          <p:cNvPr id="212" name="Google Shape;212;p21"/>
          <p:cNvSpPr/>
          <p:nvPr/>
        </p:nvSpPr>
        <p:spPr>
          <a:xfrm>
            <a:off x="8946237" y="5963841"/>
            <a:ext cx="4956691" cy="1293852"/>
          </a:xfrm>
          <a:prstGeom prst="roundRect">
            <a:avLst>
              <a:gd fmla="val 38958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>
            <a:off x="9156144" y="6173748"/>
            <a:ext cx="2625209" cy="328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Batch Size</a:t>
            </a:r>
            <a:endParaRPr b="0" i="0" sz="2050" u="none" cap="none" strike="noStrike"/>
          </a:p>
        </p:txBody>
      </p:sp>
      <p:sp>
        <p:nvSpPr>
          <p:cNvPr id="214" name="Google Shape;214;p21"/>
          <p:cNvSpPr/>
          <p:nvPr/>
        </p:nvSpPr>
        <p:spPr>
          <a:xfrm>
            <a:off x="9156144" y="6711791"/>
            <a:ext cx="4536877" cy="335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12</a:t>
            </a:r>
            <a:endParaRPr b="0" i="0" sz="1650" u="none" cap="none" strike="noStrike"/>
          </a:p>
        </p:txBody>
      </p:sp>
      <p:sp>
        <p:nvSpPr>
          <p:cNvPr id="215" name="Google Shape;215;p21"/>
          <p:cNvSpPr/>
          <p:nvPr/>
        </p:nvSpPr>
        <p:spPr>
          <a:xfrm>
            <a:off x="12302700" y="7665275"/>
            <a:ext cx="2327700" cy="448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21" name="Google Shape;22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2"/>
          <p:cNvSpPr/>
          <p:nvPr/>
        </p:nvSpPr>
        <p:spPr>
          <a:xfrm>
            <a:off x="734616" y="902375"/>
            <a:ext cx="7674769" cy="13120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100"/>
              <a:buFont typeface="Lato"/>
              <a:buNone/>
            </a:pPr>
            <a:r>
              <a:rPr b="1" i="0" lang="en-US" sz="41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Achieving Target Performance: Training Convergence</a:t>
            </a:r>
            <a:endParaRPr b="0" i="0" sz="4100" u="none" cap="none" strike="noStrike"/>
          </a:p>
        </p:txBody>
      </p:sp>
      <p:sp>
        <p:nvSpPr>
          <p:cNvPr id="223" name="Google Shape;223;p22"/>
          <p:cNvSpPr/>
          <p:nvPr/>
        </p:nvSpPr>
        <p:spPr>
          <a:xfrm>
            <a:off x="734616" y="2529245"/>
            <a:ext cx="7674769" cy="6715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Our model demonstrated stable and consistent convergence, rapidly surpassing target metrics for both Dice Coefficient and IoU.</a:t>
            </a:r>
            <a:endParaRPr b="0" i="0" sz="1650" u="none" cap="none" strike="noStrike"/>
          </a:p>
        </p:txBody>
      </p:sp>
      <p:sp>
        <p:nvSpPr>
          <p:cNvPr id="224" name="Google Shape;224;p22"/>
          <p:cNvSpPr/>
          <p:nvPr/>
        </p:nvSpPr>
        <p:spPr>
          <a:xfrm>
            <a:off x="734616" y="3646765"/>
            <a:ext cx="2623899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Training Journey</a:t>
            </a:r>
            <a:endParaRPr b="0" i="0" sz="2050" u="none" cap="none" strike="noStrike"/>
          </a:p>
        </p:txBody>
      </p:sp>
      <p:sp>
        <p:nvSpPr>
          <p:cNvPr id="225" name="Google Shape;225;p22"/>
          <p:cNvSpPr/>
          <p:nvPr/>
        </p:nvSpPr>
        <p:spPr>
          <a:xfrm>
            <a:off x="734616" y="4184690"/>
            <a:ext cx="3581400" cy="6715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Char char="•"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Initial performance (Epoch 1): Dice: 0.78, IoU: 0.64</a:t>
            </a:r>
            <a:endParaRPr b="0" i="0" sz="1650" u="none" cap="none" strike="noStrike"/>
          </a:p>
        </p:txBody>
      </p:sp>
      <p:sp>
        <p:nvSpPr>
          <p:cNvPr id="226" name="Google Shape;226;p22"/>
          <p:cNvSpPr/>
          <p:nvPr/>
        </p:nvSpPr>
        <p:spPr>
          <a:xfrm>
            <a:off x="734616" y="4929664"/>
            <a:ext cx="3581400" cy="1007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Char char="•"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Final performance (Epoch 23): Dice: 0.921, IoU: 0.855 on validation</a:t>
            </a:r>
            <a:endParaRPr b="0" i="0" sz="1650" u="none" cap="none" strike="noStrike"/>
          </a:p>
        </p:txBody>
      </p:sp>
      <p:sp>
        <p:nvSpPr>
          <p:cNvPr id="227" name="Google Shape;227;p22"/>
          <p:cNvSpPr/>
          <p:nvPr/>
        </p:nvSpPr>
        <p:spPr>
          <a:xfrm>
            <a:off x="4835604" y="3646765"/>
            <a:ext cx="2623899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Key Milestones</a:t>
            </a:r>
            <a:endParaRPr b="0" i="0" sz="2050" u="none" cap="none" strike="noStrike"/>
          </a:p>
        </p:txBody>
      </p:sp>
      <p:sp>
        <p:nvSpPr>
          <p:cNvPr id="228" name="Google Shape;228;p22"/>
          <p:cNvSpPr/>
          <p:nvPr/>
        </p:nvSpPr>
        <p:spPr>
          <a:xfrm>
            <a:off x="4835604" y="4184690"/>
            <a:ext cx="3581400" cy="6715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Char char="•"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Dice target (&gt;0.89) crossed at epoch 8</a:t>
            </a:r>
            <a:endParaRPr b="0" i="0" sz="1650" u="none" cap="none" strike="noStrike"/>
          </a:p>
        </p:txBody>
      </p:sp>
      <p:sp>
        <p:nvSpPr>
          <p:cNvPr id="229" name="Google Shape;229;p22"/>
          <p:cNvSpPr/>
          <p:nvPr/>
        </p:nvSpPr>
        <p:spPr>
          <a:xfrm>
            <a:off x="4835604" y="4929664"/>
            <a:ext cx="3581400" cy="6715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Char char="•"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IoU target (&gt;0.83) crossed at epoch 10</a:t>
            </a:r>
            <a:endParaRPr b="0" i="0" sz="1650" u="none" cap="none" strike="noStrike"/>
          </a:p>
        </p:txBody>
      </p:sp>
      <p:sp>
        <p:nvSpPr>
          <p:cNvPr id="230" name="Google Shape;230;p22"/>
          <p:cNvSpPr/>
          <p:nvPr/>
        </p:nvSpPr>
        <p:spPr>
          <a:xfrm>
            <a:off x="4835604" y="5674638"/>
            <a:ext cx="3581400" cy="6715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Char char="•"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Stable convergence with excellent generalisation, minimal overfitting.</a:t>
            </a:r>
            <a:endParaRPr b="0" i="0" sz="1650" u="none" cap="none" strike="noStrike"/>
          </a:p>
        </p:txBody>
      </p:sp>
      <p:sp>
        <p:nvSpPr>
          <p:cNvPr id="231" name="Google Shape;231;p22"/>
          <p:cNvSpPr/>
          <p:nvPr/>
        </p:nvSpPr>
        <p:spPr>
          <a:xfrm>
            <a:off x="734616" y="6655713"/>
            <a:ext cx="7674769" cy="6715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The early stopping mechanism successfully prevented overtraining, leading to a robust model capable of generalising to unseen data effectively.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